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120" r:id="rId2"/>
    <p:sldId id="2135" r:id="rId3"/>
    <p:sldId id="2140" r:id="rId4"/>
    <p:sldId id="2147" r:id="rId5"/>
    <p:sldId id="2162" r:id="rId6"/>
    <p:sldId id="2163" r:id="rId7"/>
    <p:sldId id="2159" r:id="rId8"/>
    <p:sldId id="2081" r:id="rId9"/>
    <p:sldId id="2139" r:id="rId10"/>
    <p:sldId id="2166" r:id="rId11"/>
    <p:sldId id="2168" r:id="rId12"/>
    <p:sldId id="2169" r:id="rId13"/>
    <p:sldId id="2170" r:id="rId14"/>
    <p:sldId id="2171" r:id="rId15"/>
    <p:sldId id="2172" r:id="rId16"/>
    <p:sldId id="2173" r:id="rId17"/>
    <p:sldId id="2174" r:id="rId18"/>
    <p:sldId id="2175" r:id="rId19"/>
    <p:sldId id="2165" r:id="rId20"/>
    <p:sldId id="2176" r:id="rId21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6" autoAdjust="0"/>
  </p:normalViewPr>
  <p:slideViewPr>
    <p:cSldViewPr>
      <p:cViewPr varScale="1">
        <p:scale>
          <a:sx n="79" d="100"/>
          <a:sy n="79" d="100"/>
        </p:scale>
        <p:origin x="-1368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the </a:t>
            </a:r>
            <a:r>
              <a:rPr lang="en-US" dirty="0" err="1" smtClean="0"/>
              <a:t>Chalkyitsik</a:t>
            </a:r>
            <a:r>
              <a:rPr lang="en-US" dirty="0" smtClean="0"/>
              <a:t> air</a:t>
            </a:r>
            <a:r>
              <a:rPr lang="en-US" baseline="0" dirty="0" smtClean="0"/>
              <a:t> strip</a:t>
            </a:r>
            <a:r>
              <a:rPr lang="en-US" dirty="0" smtClean="0"/>
              <a:t>  at 1201 AKDT/2001UTC showing extreme clear conditions with some high clouds on the horizon.</a:t>
            </a:r>
            <a:r>
              <a:rPr lang="en-US" baseline="0" dirty="0" smtClean="0"/>
              <a:t> No indication of smoke or aerosol from fires to the east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Aircraft avionics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package continues to have intermittent loss of heading problems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charset="0"/>
                <a:ea typeface="Calibri" charset="0"/>
              </a:rPr>
              <a:t>Clear to partly cloudy in the Barrow – Atqasuk area of the western North Slope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Barrow show a mix of clear sky and thin clouds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</a:t>
            </a:r>
            <a:r>
              <a:rPr lang="en-US" dirty="0" err="1" smtClean="0"/>
              <a:t>fromAtqasuk</a:t>
            </a:r>
            <a:r>
              <a:rPr lang="en-US" dirty="0" smtClean="0"/>
              <a:t> show clear views between intermittent clouds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Unprecedented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opportunity to evaluate vegetation structure, function, and composition for the tundra ecosystems in and around barrow from same day measurements by AVIRIS (composition, chemistry and vegetation type), CFIS (photosynthetic activity/productivity), and LVIS (structure)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AVIRIS-NG</a:t>
            </a:r>
            <a:r>
              <a:rPr lang="en-US" sz="1000" baseline="0" dirty="0" smtClean="0"/>
              <a:t> </a:t>
            </a:r>
            <a:r>
              <a:rPr lang="en-US" sz="1000" dirty="0" smtClean="0"/>
              <a:t>/ Summer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s://avirisng.jpl.nasa.gov/cgi/flights.cgi?step=view_flightlog&amp;flight_id=ang20170707t" TargetMode="External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hyperlink" Target="https://avirisng.jpl.nasa.gov/cgi/flights.cgi?step=view_flightlog&amp;flight_id=ang20170707t" TargetMode="External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hyperlink" Target="https://avirisng.jpl.nasa.gov/cgi/flights.cgi?step=view_flightlog&amp;flight_id=ang20170707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/>
              <a:t>9</a:t>
            </a:r>
            <a:r>
              <a:rPr lang="en-US" sz="2400" b="1" dirty="0" smtClean="0"/>
              <a:t> July 2017 (DOY  190) </a:t>
            </a:r>
          </a:p>
          <a:p>
            <a:pPr eaLnBrk="1" hangingPunct="1"/>
            <a:r>
              <a:rPr lang="en-US" sz="2400" b="1" dirty="0" smtClean="0"/>
              <a:t>AVIRIS-NG: Barrow – Atqasuk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g20170709t201525_geo - Serendipitous Line 70.987N, 156.695W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98283" y="125645"/>
            <a:ext cx="1371600" cy="8378309"/>
          </a:xfrm>
          <a:prstGeom prst="rect">
            <a:avLst/>
          </a:prstGeom>
        </p:spPr>
      </p:pic>
      <p:pic>
        <p:nvPicPr>
          <p:cNvPr id="2" name="Picture 1" descr="ang20170709t193321_geo - C55-212 - ATQ, flux tower, CALM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90090" y="-4978331"/>
            <a:ext cx="1371600" cy="1556192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C55, Track Air #212, Run ID 193321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ATQ, flux tower, CALM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Bonus Line, Run ID 201525: Start 70.987 N, 156.695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W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This image covers the Atqasuk CALM site and CO2/CH4 flux tower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Lakes, drained lakebeds and ponds near Atqasuk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8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g20170709t202038_geo - C61-218 - ATQ - Arctic coast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32821" y="-3405445"/>
            <a:ext cx="1371600" cy="15447387"/>
          </a:xfrm>
          <a:prstGeom prst="rect">
            <a:avLst/>
          </a:prstGeom>
        </p:spPr>
      </p:pic>
      <p:pic>
        <p:nvPicPr>
          <p:cNvPr id="3" name="Picture 2" descr="ang20170709t195215_geo - C60-217 - Lake Tusikvoak (SE of Barrow)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986982" y="-11703214"/>
            <a:ext cx="1371600" cy="2915570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C60, Track Air #217, Run ID 195215: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Lake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Tusikvoak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(SE of Barrow)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C61,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#218,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202038: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Atqasuk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  <a:sym typeface="Wingdings"/>
              </a:rPr>
              <a:t> Arctic Ocean coast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Patchy clouds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flowat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 over Lake </a:t>
            </a:r>
            <a:r>
              <a:rPr lang="en-US" sz="1600" dirty="0" err="1" smtClean="0">
                <a:solidFill>
                  <a:srgbClr val="000000"/>
                </a:solidFill>
                <a:ea typeface="Calibri" charset="0"/>
              </a:rPr>
              <a:t>Tusikvoak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 near Barrow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Excessive cloud interference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3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20170709t224222_geo - D1-222 - Barrow grid - (much better)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30711" y="568673"/>
            <a:ext cx="1371600" cy="7643166"/>
          </a:xfrm>
          <a:prstGeom prst="rect">
            <a:avLst/>
          </a:prstGeom>
        </p:spPr>
      </p:pic>
      <p:pic>
        <p:nvPicPr>
          <p:cNvPr id="2" name="Picture 1" descr="ang20170709t203930_geo - D1-222 - Barrow grid (blurred - do not use)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69895" y="-1182679"/>
            <a:ext cx="1371600" cy="812153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D1,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222,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203930: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Grid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D1,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#222,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224222: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Grid (repeat)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Excessive cloud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interference near coast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Barrow airport and town are seen in the left-hand edge of the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g20170709t225457_geo - D3-224 - Barrow grid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78140" y="249238"/>
            <a:ext cx="1371600" cy="8138021"/>
          </a:xfrm>
          <a:prstGeom prst="rect">
            <a:avLst/>
          </a:prstGeom>
        </p:spPr>
      </p:pic>
      <p:pic>
        <p:nvPicPr>
          <p:cNvPr id="3" name="Picture 2" descr="ang20170709t224839_geo - D2-223 - Barrow grid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74717" y="-1187500"/>
            <a:ext cx="1371600" cy="8131178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D2,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#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223,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224839: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Grid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D3,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#224,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225457: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Grid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Barrow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town seen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in the left-hand edge of the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image, dominated by drained lakebeds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Rippling waves of low clouds obscure this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2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20170709t230326_geo - E14-304 - Pipeline Lak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59457" y="1167920"/>
            <a:ext cx="1371600" cy="6300658"/>
          </a:xfrm>
          <a:prstGeom prst="rect">
            <a:avLst/>
          </a:prstGeom>
        </p:spPr>
      </p:pic>
      <p:pic>
        <p:nvPicPr>
          <p:cNvPr id="13" name="Picture 12" descr="ang20170709t232308_geo - E13-303 - Pipeline Lake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10254" y="-18493"/>
            <a:ext cx="1371600" cy="6130043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E13, Track Air #303, Run ID 232308: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Pipeline Lake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E14, Track Air #304, Run ID 230326: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Pipeline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Lake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4718" y="236824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&amp; </a:t>
            </a: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err="1" smtClean="0">
                <a:ea typeface="Calibri" charset="0"/>
              </a:rPr>
              <a:t>Ikroavik</a:t>
            </a:r>
            <a:r>
              <a:rPr lang="en-US" sz="1600" dirty="0" smtClean="0">
                <a:ea typeface="Calibri" charset="0"/>
              </a:rPr>
              <a:t> Lake (Pipeline Lake), a large methane ebullition source 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7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g20170709t231121_geo - E17-307 - Sukok Lak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18637" y="1213964"/>
            <a:ext cx="1371600" cy="5488489"/>
          </a:xfrm>
          <a:prstGeom prst="rect">
            <a:avLst/>
          </a:prstGeom>
        </p:spPr>
      </p:pic>
      <p:pic>
        <p:nvPicPr>
          <p:cNvPr id="3" name="Picture 2" descr="ang20170709t231636_geo - E16-306 - Sukok Lake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38033" y="2337"/>
            <a:ext cx="1371600" cy="5607486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E16,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#306,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231636: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Sukok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Lake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E17,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#307,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231121: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Sukok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 Lake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90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088" y="424045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.&amp; </a:t>
            </a: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 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rilliant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green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swirling lake biota in </a:t>
            </a:r>
            <a:r>
              <a:rPr lang="en-US" sz="1600" dirty="0" err="1">
                <a:ea typeface="Calibri" charset="0"/>
              </a:rPr>
              <a:t>Sukok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dirty="0" smtClean="0">
                <a:ea typeface="Calibri" charset="0"/>
              </a:rPr>
              <a:t>Lake, one of the largest methane ebullition sites yet identified in Alaska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20170709t233000_geo - D4-225 - Barrow grid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92885" y="-977677"/>
            <a:ext cx="1371600" cy="756751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4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4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D4,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#225,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233000: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Barrow Grid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Bonus Line,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233755: Barrow area coastline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Excessive cloud interference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Opportunity for near-shore ocean retrievals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pic>
        <p:nvPicPr>
          <p:cNvPr id="6" name="Picture 5" descr="ang20170709t233755_geo - Bonus Line - Barrow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81543" y="-126175"/>
            <a:ext cx="1371600" cy="87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0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20170709t234558_geo - C61-218 - ATQ - Arctic coast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07753" y="-5092545"/>
            <a:ext cx="1371600" cy="1579725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4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4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C61,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#218,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234558: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Atqasuk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Lucida Grande"/>
                <a:cs typeface="Arial"/>
                <a:sym typeface="Wingdings"/>
              </a:rPr>
              <a:t> Arctic Ocean coast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C55,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#212,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235600: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ATQ flux tower, CALM site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Excessive cloud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interference near the coast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Atqasuk village and airfield clearly imaged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pic>
        <p:nvPicPr>
          <p:cNvPr id="6" name="Picture 5" descr="ang20170709t235600_geo - C55-212 - ATQ, flux tower, CALM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01044" y="-3445676"/>
            <a:ext cx="1371600" cy="153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8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20170710t000507_geo - Bonus Line - near ATQ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19121" y="-8035354"/>
            <a:ext cx="1371600" cy="2181998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4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4"/>
              </a:rPr>
              <a:t>ang20170710t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Bonus Line,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000507: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Start 70.06 N, 156.95 W, near Line C59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663225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Some cloud interference near the end of this line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7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Barrow Area </a:t>
            </a:r>
            <a:br>
              <a:rPr lang="en-US" dirty="0" smtClean="0"/>
            </a:br>
            <a:r>
              <a:rPr lang="en-US" dirty="0" smtClean="0"/>
              <a:t>FAA </a:t>
            </a:r>
            <a:r>
              <a:rPr lang="en-US" dirty="0" err="1" smtClean="0"/>
              <a:t>Webcamera</a:t>
            </a:r>
            <a:r>
              <a:rPr lang="en-US" dirty="0" smtClean="0"/>
              <a:t> Locations</a:t>
            </a:r>
            <a:endParaRPr lang="en-US" dirty="0"/>
          </a:p>
        </p:txBody>
      </p:sp>
      <p:pic>
        <p:nvPicPr>
          <p:cNvPr id="4" name="Picture 3" descr="Screen Shot 2017-07-09 at 10.17.0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016" y="896144"/>
            <a:ext cx="6948542" cy="5029200"/>
          </a:xfrm>
          <a:prstGeom prst="rect">
            <a:avLst/>
          </a:prstGeom>
        </p:spPr>
      </p:pic>
      <p:pic>
        <p:nvPicPr>
          <p:cNvPr id="5" name="Picture 4" descr="Screen Shot 2017-07-12 at 18.01.3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648" y="4064496"/>
            <a:ext cx="1994797" cy="1828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7100912" y="4102596"/>
            <a:ext cx="411480" cy="2743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IRIS-NG logo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3" y="1544216"/>
            <a:ext cx="8686800" cy="376273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9</a:t>
            </a:r>
            <a:r>
              <a:rPr lang="en-US" dirty="0" smtClean="0">
                <a:solidFill>
                  <a:schemeClr val="accent2"/>
                </a:solidFill>
              </a:rPr>
              <a:t>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190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Barrow – Atqasuk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AVIRIS-NG / N53W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8 July 2018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AVIRIS: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 smtClean="0"/>
              <a:t>Current </a:t>
            </a:r>
            <a:r>
              <a:rPr lang="en-US" sz="1800" dirty="0"/>
              <a:t>Deployment Location:  </a:t>
            </a:r>
            <a:r>
              <a:rPr lang="en-US" sz="1800" dirty="0" smtClean="0"/>
              <a:t>Fairbanks AK (PAFA)</a:t>
            </a:r>
          </a:p>
          <a:p>
            <a:r>
              <a:rPr lang="en-US" sz="1800" dirty="0" smtClean="0"/>
              <a:t>Crew:  </a:t>
            </a:r>
            <a:r>
              <a:rPr lang="en-US" sz="1800" dirty="0" smtClean="0">
                <a:solidFill>
                  <a:prstClr val="black"/>
                </a:solidFill>
              </a:rPr>
              <a:t>Rogers, </a:t>
            </a:r>
            <a:r>
              <a:rPr lang="en-US" sz="1800" dirty="0" err="1" smtClean="0">
                <a:solidFill>
                  <a:prstClr val="black"/>
                </a:solidFill>
              </a:rPr>
              <a:t>Heidt</a:t>
            </a:r>
            <a:r>
              <a:rPr lang="en-US" sz="1800" dirty="0" smtClean="0">
                <a:solidFill>
                  <a:prstClr val="black"/>
                </a:solidFill>
              </a:rPr>
              <a:t>, Nolte, Sullivan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</a:t>
            </a:r>
            <a:r>
              <a:rPr lang="en-US" sz="1800" dirty="0" smtClean="0">
                <a:latin typeface="Arial" charset="0"/>
                <a:ea typeface="Calibri" charset="0"/>
              </a:rPr>
              <a:t>A Thorpe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C Miller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Managers: M Eastwood, I </a:t>
            </a:r>
            <a:r>
              <a:rPr lang="en-US" sz="1800" dirty="0" err="1" smtClean="0">
                <a:latin typeface="Arial" charset="0"/>
                <a:ea typeface="Calibri" charset="0"/>
              </a:rPr>
              <a:t>McCubbin</a:t>
            </a:r>
            <a:endParaRPr lang="en-US" sz="1800" dirty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Instrument PI: R Green</a:t>
            </a:r>
            <a:endParaRPr lang="en-US" sz="1800" dirty="0">
              <a:latin typeface="Arial" charset="0"/>
              <a:ea typeface="Calibri" charset="0"/>
            </a:endParaRP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573-149954408817182515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 descr="10574-149954432667197333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 descr="10575-149954420815653289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 descr="10576-149954414839393116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Southwest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526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Wainwright (AWI) (PAWI, west of Atqasuk)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East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pic>
        <p:nvPicPr>
          <p:cNvPr id="14" name="Picture 13" descr="195-sectional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040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1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26142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AVIRS and CFIS Teams at Deadhorse Airport (PASC)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pic>
        <p:nvPicPr>
          <p:cNvPr id="3" name="Picture 2" descr="20170709_132015_resiz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8797" y="176064"/>
            <a:ext cx="51253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AVIRIS  / N53W at Barrow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8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7-07-09-2200Z-GOES-West-AK-ir4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408" y="968152"/>
            <a:ext cx="4114800" cy="5137507"/>
          </a:xfrm>
          <a:prstGeom prst="rect">
            <a:avLst/>
          </a:prstGeom>
        </p:spPr>
      </p:pic>
      <p:pic>
        <p:nvPicPr>
          <p:cNvPr id="4" name="Picture 3" descr="2017-07-09-2200Z-GOES-West-AK-vis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36" y="968152"/>
            <a:ext cx="4114800" cy="518150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20400000">
            <a:off x="1543847" y="1396294"/>
            <a:ext cx="64008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68" y="96815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Vis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 2200Z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 rot="20400000">
            <a:off x="5782793" y="1396294"/>
            <a:ext cx="64008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5448" y="96815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IR   2200Z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8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52" y="3632448"/>
            <a:ext cx="3048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53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2868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Barrow (BRW) (PABR)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3233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7536" y="1400200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3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pic>
        <p:nvPicPr>
          <p:cNvPr id="2" name="Picture 1" descr="179-sectional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16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4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552" y="3632448"/>
            <a:ext cx="3048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928082"/>
            <a:ext cx="28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Atqasuk (ATK) (PATQ)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3233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5408" y="1400200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3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pic>
        <p:nvPicPr>
          <p:cNvPr id="3" name="Picture 2" descr="58-sectional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2 at 16.54.4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915" y="968152"/>
            <a:ext cx="5884805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0722" y="567015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Planned flight lines &amp; acquisition segments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1042" y="2779385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D4/225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010" y="2984376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D3/224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5121" y="3156306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D2/223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0228" y="3328236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D1/222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2770" y="2738735"/>
            <a:ext cx="75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E13/303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E14/304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2932" y="4826967"/>
            <a:ext cx="75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E16/306</a:t>
            </a:r>
          </a:p>
          <a:p>
            <a:r>
              <a:rPr lang="en-US" sz="1200" b="1" dirty="0" smtClean="0">
                <a:solidFill>
                  <a:srgbClr val="FFFFFF"/>
                </a:solidFill>
              </a:rPr>
              <a:t>E17/307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315" y="4784576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C60/217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5168" y="968152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Planned Lines &amp; Acquisition Segments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</a:p>
        </p:txBody>
      </p:sp>
      <p:pic>
        <p:nvPicPr>
          <p:cNvPr id="2" name="Picture 1" descr="Screen Shot 2017-07-09 at 15.28.3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6" y="896144"/>
            <a:ext cx="8686800" cy="5418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28" y="3776464"/>
            <a:ext cx="18607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AVIRIS/N53W</a:t>
            </a:r>
          </a:p>
          <a:p>
            <a:pPr algn="l"/>
            <a:r>
              <a:rPr lang="en-US" sz="1600" b="1" dirty="0" smtClean="0">
                <a:solidFill>
                  <a:srgbClr val="800000"/>
                </a:solidFill>
              </a:rPr>
              <a:t>LVIS/N44U</a:t>
            </a:r>
          </a:p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CFIS/N331AR</a:t>
            </a:r>
          </a:p>
          <a:p>
            <a:pPr algn="l"/>
            <a:r>
              <a:rPr lang="en-US" sz="1600" b="1" dirty="0" err="1" smtClean="0">
                <a:solidFill>
                  <a:srgbClr val="660066"/>
                </a:solidFill>
              </a:rPr>
              <a:t>ArctiC</a:t>
            </a:r>
            <a:r>
              <a:rPr lang="en-US" sz="1600" b="1" dirty="0" smtClean="0">
                <a:solidFill>
                  <a:srgbClr val="660066"/>
                </a:solidFill>
              </a:rPr>
              <a:t>-C/N617DH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757" y="928082"/>
            <a:ext cx="3894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Coordinated Flights At Barrow</a:t>
            </a:r>
          </a:p>
          <a:p>
            <a:r>
              <a:rPr lang="en-US" b="1" dirty="0" smtClean="0"/>
              <a:t>As-flown Lines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g20170709t191907_geo - E20-310 - Coffee Lake - ATQ 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90512" y="-198328"/>
            <a:ext cx="1371600" cy="6008816"/>
          </a:xfrm>
          <a:prstGeom prst="rect">
            <a:avLst/>
          </a:prstGeom>
        </p:spPr>
      </p:pic>
      <p:pic>
        <p:nvPicPr>
          <p:cNvPr id="6" name="Picture 5" descr="ang20170709t192500_geo - E19-309 - Coffee Lake - ATQ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78494" y="762116"/>
            <a:ext cx="1371600" cy="653873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9 July 2017/DOY 190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Barrow – Atqasuk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8591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AVIRIS-NG Quick-look </a:t>
            </a:r>
            <a:r>
              <a:rPr lang="en-US" sz="1800" dirty="0" smtClean="0"/>
              <a:t>products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hlinkClick r:id="rId5"/>
              </a:rPr>
              <a:t>https://avirisng.jpl.nasa.gov/cgi/flights.cgi?step=view_flightlog&amp;flight_id=</a:t>
            </a:r>
            <a:r>
              <a:rPr lang="en-US" sz="1600" dirty="0" smtClean="0">
                <a:solidFill>
                  <a:srgbClr val="0000FF"/>
                </a:solidFill>
                <a:hlinkClick r:id="rId5"/>
              </a:rPr>
              <a:t>ang20170709t</a:t>
            </a:r>
            <a:endParaRPr lang="en-US" sz="1600" dirty="0" smtClean="0">
              <a:solidFill>
                <a:srgbClr val="0000FF"/>
              </a:solidFill>
            </a:endParaRPr>
          </a:p>
          <a:p>
            <a:pPr algn="l"/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E20, Track Air #310, Run ID 191907: Coffee Lake/Atqasuk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E19,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Track Air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#309,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Run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192500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Coffee Lake/Atqasuk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3197" y="968152"/>
            <a:ext cx="329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Winston Olson-Duvall,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904" y="2151057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9" y="3331059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328" y="5105707"/>
            <a:ext cx="8272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Atqasuk is seen in the left had edge of this image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Calibri" charset="0"/>
              </a:rPr>
              <a:t>B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. Update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2080595232</TotalTime>
  <Words>1314</Words>
  <Application>Microsoft Macintosh PowerPoint</Application>
  <PresentationFormat>Custom</PresentationFormat>
  <Paragraphs>182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Photo Editor Photo</vt:lpstr>
      <vt:lpstr>PowerPoint Presentation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9 July 2017/DOY 190  Barrow – Atqasuk</vt:lpstr>
      <vt:lpstr>Barrow Area  FAA Webcamera Locations</vt:lpstr>
      <vt:lpstr>9 July 2017/DOY 190  Barrow – Atqasuk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3623</cp:revision>
  <cp:lastPrinted>2012-09-27T19:06:18Z</cp:lastPrinted>
  <dcterms:created xsi:type="dcterms:W3CDTF">2011-01-14T21:06:41Z</dcterms:created>
  <dcterms:modified xsi:type="dcterms:W3CDTF">2017-08-15T00:22:48Z</dcterms:modified>
</cp:coreProperties>
</file>